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E6D"/>
    <a:srgbClr val="0A1B35"/>
    <a:srgbClr val="3C8FD6"/>
    <a:srgbClr val="37B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02"/>
  </p:normalViewPr>
  <p:slideViewPr>
    <p:cSldViewPr snapToGrid="0" snapToObjects="1">
      <p:cViewPr varScale="1">
        <p:scale>
          <a:sx n="12" d="100"/>
          <a:sy n="12" d="100"/>
        </p:scale>
        <p:origin x="205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26A2-065F-B54F-9F9F-76372F398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2A22-EFD7-DB46-9D60-CDD6CD4F0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26A2-065F-B54F-9F9F-76372F398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2A22-EFD7-DB46-9D60-CDD6CD4F0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26A2-065F-B54F-9F9F-76372F398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2A22-EFD7-DB46-9D60-CDD6CD4F0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26A2-065F-B54F-9F9F-76372F398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2A22-EFD7-DB46-9D60-CDD6CD4F0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26A2-065F-B54F-9F9F-76372F398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2A22-EFD7-DB46-9D60-CDD6CD4F0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26A2-065F-B54F-9F9F-76372F398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2A22-EFD7-DB46-9D60-CDD6CD4F0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26A2-065F-B54F-9F9F-76372F398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2A22-EFD7-DB46-9D60-CDD6CD4F0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26A2-065F-B54F-9F9F-76372F398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2A22-EFD7-DB46-9D60-CDD6CD4F0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26A2-065F-B54F-9F9F-76372F398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2A22-EFD7-DB46-9D60-CDD6CD4F0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26A2-065F-B54F-9F9F-76372F398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2A22-EFD7-DB46-9D60-CDD6CD4F0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26A2-065F-B54F-9F9F-76372F398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2A22-EFD7-DB46-9D60-CDD6CD4F0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326A2-065F-B54F-9F9F-76372F3983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92A22-EFD7-DB46-9D60-CDD6CD4F0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CCASU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1" y="391887"/>
            <a:ext cx="6531424" cy="21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41771" y="609602"/>
            <a:ext cx="16698686" cy="18823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“一带一路” 倡议</a:t>
            </a:r>
            <a:endParaRPr 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332" y="3125231"/>
            <a:ext cx="23687317" cy="891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“一带一路”倡议官网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https://www.yidaiyilu.gov.cn/info/iList.jsp?tm_id=540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398455"/>
            <a:ext cx="24775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 smtClean="0">
                <a:effectLst/>
                <a:latin typeface="Cabin" charset="0"/>
              </a:rPr>
              <a:t>3</a:t>
            </a:r>
            <a:r>
              <a:rPr lang="en-US" sz="3200" b="0" i="0" baseline="30000" dirty="0" smtClean="0">
                <a:effectLst/>
                <a:latin typeface="Cabin" charset="0"/>
              </a:rPr>
              <a:t>rd</a:t>
            </a:r>
            <a:r>
              <a:rPr lang="en-US" sz="3200" b="0" i="0" dirty="0" smtClean="0">
                <a:effectLst/>
                <a:latin typeface="Cabin" charset="0"/>
              </a:rPr>
              <a:t> International Conference on Canadian, Chinese and African Sustainable Urbanization Belt, Road &amp; Node: </a:t>
            </a:r>
          </a:p>
          <a:p>
            <a:pPr algn="ctr"/>
            <a:r>
              <a:rPr lang="en-US" sz="3200" b="0" i="0" dirty="0" smtClean="0">
                <a:effectLst/>
                <a:latin typeface="Cabin" charset="0"/>
              </a:rPr>
              <a:t>New Influences and Paradigms in City Building</a:t>
            </a:r>
            <a:endParaRPr lang="en-US" sz="3200" b="0" i="0" dirty="0">
              <a:effectLst/>
              <a:latin typeface="Cabin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3140" y="4523876"/>
            <a:ext cx="12703268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什么是“一带一路” 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3140" y="5767923"/>
            <a:ext cx="7768965" cy="5078313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日，国家主席习近平在哈萨克斯坦纳扎尔巴耶夫大学作题为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弘扬人民友谊 共创美好未来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的演讲，提出共同建设 “丝绸之路经济带”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日，习近平主席在印度尼西亚国会发表题为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携手建设中国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东盟命运共同体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的演讲，提出共同建设 “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世纪海上丝绸之路”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99920" y="4523876"/>
            <a:ext cx="9740537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 “一带一路” 定位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599920" y="5767923"/>
            <a:ext cx="7650480" cy="5078313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秋天，我们提出共建“一带一路”倡议以来，引起越来越多国家热烈响应，共建“一带一路”正在成为我国参与全球开放合作、改善全球经济治理体系、促进全球共同发展繁荣、推动构建人类命运共同体的中国方案。“一带一路”已成为全球最受欢迎的全球公共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837" y="5861970"/>
            <a:ext cx="4648525" cy="44954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05520" y="5767922"/>
            <a:ext cx="2791097" cy="433101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53141" y="11193264"/>
            <a:ext cx="23687316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3.</a:t>
            </a:r>
            <a:r>
              <a:rPr lang="zh-CN" altLang="en-US" dirty="0"/>
              <a:t>一带一路顶层框架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05539" y="12545986"/>
            <a:ext cx="16467480" cy="729430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丝绸之路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经济带三大走向：</a:t>
            </a: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是从中国西北、东北经中亚、俄罗斯至欧洲、波罗的海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；二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是从中国西北经中亚、西亚至波斯湾、地中海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；三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是从中国西南经中南半岛至印度洋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世纪海上丝绸之路两大走向：</a:t>
            </a: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一是从中国沿海港口过南海，经马六甲海峡到印度洋，延伸至欧洲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；二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是从中国沿海港口过南海，向南太平洋延伸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主体框架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“六廊”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六大国际经济合作走廊：新亚欧大陆桥、中蒙俄、中国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中亚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西亚、中国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中南半岛、中巴、孟中印缅经济走廊</a:t>
            </a: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“六路”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公路、铁路、航运、航空、管道、空间综合信息网络，是基础设施互联互通的主要内容。</a:t>
            </a: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“多国”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一批先期合作国家，争取示范效应，体现合作成果。</a:t>
            </a: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“多港”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共建一批重要港口和节点城市，繁荣海上合作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l="339" t="6022" b="9228"/>
          <a:stretch/>
        </p:blipFill>
        <p:spPr>
          <a:xfrm>
            <a:off x="17273019" y="12564178"/>
            <a:ext cx="6619616" cy="33785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/>
          <a:srcRect t="11977" b="6441"/>
          <a:stretch/>
        </p:blipFill>
        <p:spPr>
          <a:xfrm>
            <a:off x="17273019" y="16092758"/>
            <a:ext cx="6619616" cy="360374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53140" y="5646002"/>
            <a:ext cx="12703268" cy="507831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599919" y="5639975"/>
            <a:ext cx="9740537" cy="507831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53141" y="12384995"/>
            <a:ext cx="23687316" cy="749438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53139" y="27969207"/>
            <a:ext cx="12703268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“一带一路” 共建原则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5539" y="29362305"/>
            <a:ext cx="12265692" cy="452431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恪守联合国宪章的宗旨和原则；遵守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和平共处五项原则。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坚持开放合作；“一带一路”相关的国家基于但不限于古代丝绸之路的范围，各国和国际、地区组织均可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参与。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坚持和谐包容；倡导文明宽容，尊重各国发展道路和模式的选择，加强不同文明之间的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对话。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坚持市场运作；遵循市场规律和国际通行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规则。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坚持互利共赢；兼顾各方利益和关切，寻求利益契合点和合作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最大公约数。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599917" y="27965211"/>
            <a:ext cx="9740537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6.</a:t>
            </a:r>
            <a:r>
              <a:rPr lang="zh-CN" altLang="en-US" dirty="0" smtClean="0"/>
              <a:t> </a:t>
            </a:r>
            <a:r>
              <a:rPr lang="zh-CN" altLang="en-US" dirty="0"/>
              <a:t>“一带一路” </a:t>
            </a:r>
            <a:r>
              <a:rPr lang="zh-CN" altLang="en-US" dirty="0" smtClean="0"/>
              <a:t>建设目标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14599918" y="29362305"/>
            <a:ext cx="9496698" cy="3416320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面对时代命题，中国愿同国际合作伙伴共建“一带一路”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要通过这个国际合作新平台，增添共同发展新动力，把“一带一路”建设成为和平之路、繁荣之路、开放之路、绿色之路、创新之路、文明之路。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53139" y="29096079"/>
            <a:ext cx="12703268" cy="506754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599918" y="29085306"/>
            <a:ext cx="9740537" cy="507831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234462" y="34422654"/>
            <a:ext cx="247091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53139" y="20162994"/>
            <a:ext cx="23687316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4.</a:t>
            </a:r>
            <a:r>
              <a:rPr lang="zh-CN" altLang="en-US" dirty="0"/>
              <a:t>一带</a:t>
            </a:r>
            <a:r>
              <a:rPr lang="zh-CN" altLang="en-US" dirty="0" smtClean="0"/>
              <a:t>一路合作内容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53139" y="21354725"/>
            <a:ext cx="23687316" cy="6333486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100572" y="21479256"/>
            <a:ext cx="4794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政策沟通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47307" y="21479256"/>
            <a:ext cx="42456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设施联通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900875" y="21487433"/>
            <a:ext cx="371045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贸易畅通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367761" y="21531081"/>
            <a:ext cx="3810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资金融通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0834305" y="21514113"/>
            <a:ext cx="296721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民心相通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00572" y="22329129"/>
            <a:ext cx="4794113" cy="50783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多个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国家和国际组织表达支持和参与意愿，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联合国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三次通过相关决议，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呼吁国际社会通过“一带一路”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建设加强合作，与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多个国家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和国际组织签署“一带一路”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合作协议。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030361" y="22261523"/>
            <a:ext cx="39625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铁路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公路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港口、航空、邮政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能源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信息基础设施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质量技术体系衔接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811660" y="22407880"/>
            <a:ext cx="0" cy="4860836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12218612" y="22290384"/>
            <a:ext cx="33927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投资贸易便利化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自贸区网络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国际产能合作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境外园区建设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中欧班列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6808650" y="22412247"/>
            <a:ext cx="3730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新型合作平台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与多边银行合作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与现有金融合作机制对接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央行推动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1691358" y="22275566"/>
            <a:ext cx="22012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文化交流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旅游往来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教育科技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生态环保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卫生健康</a:t>
            </a: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援助减贫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598833" y="22565540"/>
            <a:ext cx="445973" cy="4459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6601188" y="24191057"/>
            <a:ext cx="445973" cy="4459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6601188" y="23366198"/>
            <a:ext cx="445973" cy="4459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607719" y="25008722"/>
            <a:ext cx="445973" cy="4459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592479" y="25833581"/>
            <a:ext cx="445973" cy="4459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6574811" y="26606129"/>
            <a:ext cx="445973" cy="4459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9" name="直接连接符 78"/>
          <p:cNvCxnSpPr/>
          <p:nvPr/>
        </p:nvCxnSpPr>
        <p:spPr>
          <a:xfrm>
            <a:off x="12042285" y="22389663"/>
            <a:ext cx="0" cy="4860836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椭圆 79"/>
          <p:cNvSpPr/>
          <p:nvPr/>
        </p:nvSpPr>
        <p:spPr>
          <a:xfrm>
            <a:off x="11819298" y="22476203"/>
            <a:ext cx="445973" cy="4459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11821653" y="24101720"/>
            <a:ext cx="445973" cy="4459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11821653" y="23276861"/>
            <a:ext cx="445973" cy="4459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11828184" y="24919385"/>
            <a:ext cx="445973" cy="4459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11812944" y="25744244"/>
            <a:ext cx="445973" cy="4459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11795276" y="26516792"/>
            <a:ext cx="445973" cy="4459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6" name="直接连接符 85"/>
          <p:cNvCxnSpPr/>
          <p:nvPr/>
        </p:nvCxnSpPr>
        <p:spPr>
          <a:xfrm>
            <a:off x="16569605" y="22446310"/>
            <a:ext cx="0" cy="4860836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椭圆 86"/>
          <p:cNvSpPr/>
          <p:nvPr/>
        </p:nvSpPr>
        <p:spPr>
          <a:xfrm>
            <a:off x="16346619" y="22532850"/>
            <a:ext cx="394112" cy="4459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16348974" y="24158367"/>
            <a:ext cx="394112" cy="4459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16348974" y="23333508"/>
            <a:ext cx="394112" cy="4459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16355505" y="24976032"/>
            <a:ext cx="394112" cy="4459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16340265" y="25800891"/>
            <a:ext cx="394112" cy="4459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16322597" y="26573439"/>
            <a:ext cx="394112" cy="4459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3" name="直接连接符 92"/>
          <p:cNvCxnSpPr/>
          <p:nvPr/>
        </p:nvCxnSpPr>
        <p:spPr>
          <a:xfrm>
            <a:off x="21238964" y="22429085"/>
            <a:ext cx="0" cy="4860836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21015977" y="22515625"/>
            <a:ext cx="445973" cy="4459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21018332" y="24141142"/>
            <a:ext cx="445973" cy="4459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21018332" y="23316283"/>
            <a:ext cx="445973" cy="4459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21024863" y="24958807"/>
            <a:ext cx="445973" cy="4459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21009623" y="25783666"/>
            <a:ext cx="445973" cy="4459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20991955" y="26556214"/>
            <a:ext cx="445973" cy="4459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1096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Cabin</vt:lpstr>
      <vt:lpstr>微软雅黑</vt:lpstr>
      <vt:lpstr>宋体</vt:lpstr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Huhua Cao</cp:lastModifiedBy>
  <cp:revision>11</cp:revision>
  <dcterms:created xsi:type="dcterms:W3CDTF">2019-02-28T22:45:40Z</dcterms:created>
  <dcterms:modified xsi:type="dcterms:W3CDTF">2019-05-09T17:12:54Z</dcterms:modified>
</cp:coreProperties>
</file>